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Текст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Текст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Рисунок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Заголовок 1"/>
          <p:cNvSpPr txBox="1"/>
          <p:nvPr>
            <p:ph type="ctrTitle"/>
          </p:nvPr>
        </p:nvSpPr>
        <p:spPr>
          <a:xfrm>
            <a:off x="1524000" y="1299553"/>
            <a:ext cx="9144000" cy="2387601"/>
          </a:xfrm>
          <a:prstGeom prst="rect">
            <a:avLst/>
          </a:prstGeom>
        </p:spPr>
        <p:txBody>
          <a:bodyPr/>
          <a:lstStyle/>
          <a:p>
            <a:pPr>
              <a:defRPr sz="5400"/>
            </a:pPr>
            <a:r>
              <a:t>Basics of mental training of simultaneous interpreters</a:t>
            </a:r>
            <a:br/>
          </a:p>
        </p:txBody>
      </p:sp>
      <p:sp>
        <p:nvSpPr>
          <p:cNvPr id="95" name="Подзаголовок 2"/>
          <p:cNvSpPr txBox="1"/>
          <p:nvPr>
            <p:ph type="subTitle" sz="quarter" idx="1"/>
          </p:nvPr>
        </p:nvSpPr>
        <p:spPr>
          <a:xfrm>
            <a:off x="1524000" y="305339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  <a:r>
              <a:t>Bekova Zh.K.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Basal ganglia</a:t>
            </a:r>
          </a:p>
        </p:txBody>
      </p:sp>
      <p:pic>
        <p:nvPicPr>
          <p:cNvPr id="126" name="Объект 3" descr="Объект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6580" y="1561514"/>
            <a:ext cx="8538838" cy="44031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9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these are the structures that form the basis of our ability to:</a:t>
            </a:r>
          </a:p>
          <a:p>
            <a:pPr/>
            <a:r>
              <a:t>select</a:t>
            </a:r>
          </a:p>
          <a:p>
            <a:pPr/>
            <a:r>
              <a:t>plan</a:t>
            </a:r>
          </a:p>
          <a:p>
            <a:pPr/>
            <a:r>
              <a:t>learn</a:t>
            </a:r>
          </a:p>
          <a:p>
            <a:pPr/>
            <a:r>
              <a:t>and execute actions</a:t>
            </a:r>
          </a:p>
          <a:p>
            <a:pPr marL="0" indent="0">
              <a:buSzTx/>
              <a:buNone/>
            </a:pPr>
            <a:r>
              <a:t>Indeed, disorders of the basal ganglia are responsible for </a:t>
            </a:r>
            <a:r>
              <a:rPr i="1"/>
              <a:t>Tourette’s</a:t>
            </a:r>
            <a:r>
              <a:t> </a:t>
            </a:r>
            <a:r>
              <a:rPr i="1"/>
              <a:t>syndrome</a:t>
            </a:r>
            <a:r>
              <a:t> and </a:t>
            </a:r>
            <a:r>
              <a:rPr i="1"/>
              <a:t>Parkinson’s disease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"bilingual advantage"</a:t>
            </a:r>
          </a:p>
        </p:txBody>
      </p:sp>
      <p:sp>
        <p:nvSpPr>
          <p:cNvPr id="132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There are also strong suggestions that lifelong bilingualism produces a cognitive reserve that is tapped when the brain suffers neurological insult, and that it can protect against the onset of symptoms of dementia, delaying them for several years.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Conclusion </a:t>
            </a:r>
          </a:p>
        </p:txBody>
      </p:sp>
      <p:sp>
        <p:nvSpPr>
          <p:cNvPr id="135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i="1"/>
            </a:pPr>
            <a:r>
              <a:t>“While we are yet far from being able to recommend the exercise of simultaneous interpretation as a means of enhancing cognition or staving off the effects of cognitive aging, our ongoing research aims to examine the potential benefits of developing expertise in this discipline”.                    </a:t>
            </a:r>
          </a:p>
          <a:p>
            <a:pPr marL="0" indent="0">
              <a:buSzTx/>
              <a:buNone/>
              <a:defRPr i="1"/>
            </a:pPr>
            <a:r>
              <a:t>                                                                                                             </a:t>
            </a:r>
            <a:r>
              <a:rPr i="0"/>
              <a:t>Authors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Follow-up questions</a:t>
            </a:r>
          </a:p>
        </p:txBody>
      </p:sp>
      <p:sp>
        <p:nvSpPr>
          <p:cNvPr id="138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do we mean by cognitive models of the interpreting? </a:t>
            </a:r>
          </a:p>
          <a:p>
            <a:pPr/>
            <a:r>
              <a:t>The difference between translation and interpreting</a:t>
            </a:r>
          </a:p>
          <a:p>
            <a:pPr/>
            <a:r>
              <a:t>Describe the research conducted for working memory and cerebral adaptations</a:t>
            </a:r>
          </a:p>
          <a:p>
            <a:pPr/>
            <a:r>
              <a:t>Describe advantages of multilingual individuals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1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500"/>
            </a:pPr>
            <a:r>
              <a:t>1. Rinne, J. O., Tommola, J., Laine, M., Krause, B. J., Schmidt, D., Kaasinen, V., . . . Sunnari, M. (2000). The translating brain: cerebral activation patterns during simultaneous interpreting. Neurosci Lett, 294(2), 85-88. doi: 10.1016/S0304-3940(00)01540-8</a:t>
            </a:r>
          </a:p>
          <a:p>
            <a:pPr marL="0" indent="0">
              <a:buSzTx/>
              <a:buNone/>
              <a:defRPr sz="2500"/>
            </a:pPr>
            <a:r>
              <a:t>2. Hervais-Adelman, A., Moser-Mercer, B., Michel, C. M., &amp; Golestani, N. (2015). fMRI of Simultaneous Interpretation Reveals the Neural Basis of Extreme Language Control. Cereb Cortex. doi: 10.1093/cercor/bhu158</a:t>
            </a:r>
          </a:p>
          <a:p>
            <a:pPr marL="0" indent="0">
              <a:buSzTx/>
              <a:buNone/>
              <a:defRPr sz="2500"/>
            </a:pPr>
            <a:r>
              <a:t>3. Hervais-Adelman, A., Moser-Mercer, B., &amp; Golestani, N. (2015). Brain functional plasticity associated with the emergence of expertise in extreme language control. Neuroimage, 114, 264-274. doi:10.1016/j.neuroimage.2015.03.072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Module I. Tenets of Translation Studies  </a:t>
            </a:r>
          </a:p>
          <a:p>
            <a:pPr>
              <a:defRPr b="1"/>
            </a:pPr>
            <a:r>
              <a:t>Lecture 1</a:t>
            </a:r>
            <a:r>
              <a:rPr b="0"/>
              <a:t>: </a:t>
            </a:r>
            <a:r>
              <a:t>Introduction to the course.</a:t>
            </a:r>
            <a:r>
              <a:rPr b="0"/>
              <a:t> </a:t>
            </a:r>
            <a:r>
              <a:t>Basics of mental training of simultaneous interpreters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Aspects of the lecture </a:t>
            </a:r>
          </a:p>
        </p:txBody>
      </p:sp>
      <p:sp>
        <p:nvSpPr>
          <p:cNvPr id="101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Enhancing mental processes in simultaneous interpreting training </a:t>
            </a:r>
          </a:p>
          <a:p>
            <a:pPr/>
            <a:r>
              <a:t>Patterns of brain activity </a:t>
            </a:r>
          </a:p>
          <a:p>
            <a:pPr/>
            <a:r>
              <a:t>Main aspects of simultaneous interpretation </a:t>
            </a:r>
          </a:p>
          <a:p>
            <a:pPr/>
            <a:r>
              <a:t>A large-scale study of novice interpreters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 i="1" sz="3200"/>
            </a:pPr>
            <a:r>
              <a:t>“The neuroscience of simultaneous interpretation” - article</a:t>
            </a:r>
          </a:p>
          <a:p>
            <a:pPr marL="0" indent="0">
              <a:buSzTx/>
              <a:buNone/>
              <a:defRPr sz="2400"/>
            </a:pPr>
            <a:r>
              <a:t>Alexis Hervais-Adelman, Barbara MOSER-MERCER, Narly Golestani.</a:t>
            </a:r>
          </a:p>
          <a:p>
            <a:pPr marL="0" indent="0">
              <a:buSzTx/>
              <a:buNone/>
              <a:defRPr sz="2400"/>
            </a:pPr>
            <a:r>
              <a:t>Published: January 8, 2020 Last updated: January 10, 2020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… to be able to monitor an incoming speech stream, buffer it, extract the units of meaning, convert them into a form appropriate for expression in the target language, and monitor their own output simultaneously -  </a:t>
            </a:r>
            <a:r>
              <a:rPr b="1"/>
              <a:t>all in real time.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auditory speech processing</a:t>
            </a:r>
          </a:p>
          <a:p>
            <a:pPr/>
            <a:r>
              <a:t>phonetic disambiguation</a:t>
            </a:r>
          </a:p>
          <a:p>
            <a:pPr/>
            <a:r>
              <a:t>word recognition</a:t>
            </a:r>
          </a:p>
          <a:p>
            <a:pPr/>
            <a:r>
              <a:t>syntactic parsing</a:t>
            </a:r>
          </a:p>
          <a:p>
            <a:pPr/>
            <a:r>
              <a:t>meaning assembly</a:t>
            </a:r>
          </a:p>
          <a:p>
            <a:pPr/>
            <a:r>
              <a:t>articulatory suppression</a:t>
            </a:r>
          </a:p>
          <a:p>
            <a:pPr/>
            <a:r>
              <a:t>syntactic and semantic anticipation</a:t>
            </a:r>
          </a:p>
          <a:p>
            <a:pPr marL="0" indent="0">
              <a:buSzTx/>
              <a:buNone/>
            </a:pPr>
            <a:r>
              <a:t>and many others.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Patterns of brain activity</a:t>
            </a:r>
          </a:p>
        </p:txBody>
      </p:sp>
      <p:sp>
        <p:nvSpPr>
          <p:cNvPr id="113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i="1"/>
            </a:pPr>
            <a:r>
              <a:t>The first study </a:t>
            </a:r>
            <a:r>
              <a:rPr i="0"/>
              <a:t>to examine this was published in 2000 by a team of researchers based in Finland -  </a:t>
            </a:r>
            <a:r>
              <a:rPr b="1" i="0"/>
              <a:t>J-O Rinne, J. Tommola, M. Laine, B.J. Krause, D. </a:t>
            </a:r>
            <a:r>
              <a:rPr b="1" i="0"/>
              <a:t>Schmidt, V. Kaasinen, M. Teräs, H. Sipilä, and M. Sunnari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224027" indent="-224027" defTabSz="896111">
              <a:spcBef>
                <a:spcPts val="900"/>
              </a:spcBef>
              <a:defRPr sz="2744"/>
            </a:pPr>
          </a:p>
          <a:p>
            <a:pPr marL="0" indent="0" defTabSz="896111">
              <a:spcBef>
                <a:spcPts val="900"/>
              </a:spcBef>
              <a:buSzTx/>
              <a:buNone/>
              <a:defRPr sz="2744"/>
            </a:pPr>
            <a:r>
              <a:t>portion of the </a:t>
            </a:r>
            <a:r>
              <a:rPr i="1"/>
              <a:t>left inferior frontal gyrus </a:t>
            </a:r>
            <a:r>
              <a:t>involved in </a:t>
            </a:r>
            <a:r>
              <a:rPr b="1"/>
              <a:t>the retrieval and maintenance of semantic information</a:t>
            </a:r>
            <a:r>
              <a:t>, and in the </a:t>
            </a:r>
            <a:r>
              <a:rPr i="1"/>
              <a:t>supplementary motor area</a:t>
            </a:r>
            <a:r>
              <a:t>, which is involved in </a:t>
            </a:r>
            <a:r>
              <a:rPr b="1"/>
              <a:t>planning speech output</a:t>
            </a:r>
            <a:r>
              <a:t>.</a:t>
            </a:r>
          </a:p>
        </p:txBody>
      </p:sp>
      <p:pic>
        <p:nvPicPr>
          <p:cNvPr id="11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71893" y="810797"/>
            <a:ext cx="5022818" cy="332510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47775" y="493980"/>
            <a:ext cx="4210050" cy="42100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2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02080" y="2427017"/>
            <a:ext cx="3755939" cy="375594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Прямоугольник 3"/>
          <p:cNvSpPr txBox="1"/>
          <p:nvPr/>
        </p:nvSpPr>
        <p:spPr>
          <a:xfrm>
            <a:off x="883919" y="1314612"/>
            <a:ext cx="9860282" cy="1129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/>
            </a:pPr>
            <a:r>
              <a:t>the </a:t>
            </a:r>
            <a:r>
              <a:rPr i="1"/>
              <a:t>left</a:t>
            </a:r>
            <a:r>
              <a:t> </a:t>
            </a:r>
            <a:r>
              <a:rPr i="1"/>
              <a:t>inferior temporal lobe</a:t>
            </a:r>
            <a:r>
              <a:t>, which is </a:t>
            </a:r>
            <a:r>
              <a:rPr b="1"/>
              <a:t>related to word-finding and semantic processing</a:t>
            </a:r>
            <a:r>
              <a:t>, and the </a:t>
            </a:r>
            <a:r>
              <a:rPr i="1"/>
              <a:t>cerebellum</a:t>
            </a:r>
            <a:r>
              <a:t>, which is a structure associated with </a:t>
            </a:r>
            <a:r>
              <a:rPr b="1"/>
              <a:t>action-pattern storage and refinement.</a:t>
            </a:r>
          </a:p>
        </p:txBody>
      </p:sp>
      <p:pic>
        <p:nvPicPr>
          <p:cNvPr id="12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14059" y="2640175"/>
            <a:ext cx="5402507" cy="30375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